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/>
          <p:cNvGrpSpPr/>
          <p:nvPr>
            <p:custDataLst>
              <p:tags r:id="rId2"/>
            </p:custDataLst>
          </p:nvPr>
        </p:nvGrpSpPr>
        <p:grpSpPr bwMode="auto">
          <a:xfrm rot="10800000">
            <a:off x="-13881" y="-27384"/>
            <a:ext cx="4669721" cy="3400797"/>
            <a:chOff x="0" y="0"/>
            <a:chExt cx="5942" cy="4337"/>
          </a:xfrm>
        </p:grpSpPr>
        <p:sp>
          <p:nvSpPr>
            <p:cNvPr id="12" name="AutoShape 5" descr="#wm#_43_31_*Z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rot="16200000">
              <a:off x="3884" y="659"/>
              <a:ext cx="2718" cy="1359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3" name="AutoShape 6" descr="#wm#_43_31_*Z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0800000">
              <a:off x="0" y="2977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8EE5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4" name="AutoShape 7" descr="#wm#_43_31_*Z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10800000">
              <a:off x="1564" y="1485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5" name="AutoShape 8" descr="#wm#_43_31_*Z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66" y="2977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6" name="AutoShape 9" descr="#wm#_43_31_*Z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66" y="1482"/>
              <a:ext cx="2718" cy="1360"/>
            </a:xfrm>
            <a:prstGeom prst="triangle">
              <a:avLst>
                <a:gd name="adj" fmla="val 50000"/>
              </a:avLst>
            </a:prstGeom>
            <a:solidFill>
              <a:srgbClr val="8EE5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7" name="AutoShape 10" descr="#wm#_43_31_*Z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10800000">
              <a:off x="3166" y="2977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EBF0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</p:grpSp>
      <p:sp>
        <p:nvSpPr>
          <p:cNvPr id="18" name="直角三角形 17"/>
          <p:cNvSpPr/>
          <p:nvPr/>
        </p:nvSpPr>
        <p:spPr bwMode="auto">
          <a:xfrm rot="10800000">
            <a:off x="10665800" y="2761061"/>
            <a:ext cx="1514367" cy="1561082"/>
          </a:xfrm>
          <a:prstGeom prst="rtTriangle">
            <a:avLst/>
          </a:prstGeom>
          <a:solidFill>
            <a:srgbClr val="8EE5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9" name="等腰三角形 18"/>
          <p:cNvSpPr/>
          <p:nvPr/>
        </p:nvSpPr>
        <p:spPr bwMode="auto">
          <a:xfrm rot="5400000">
            <a:off x="10482162" y="3862887"/>
            <a:ext cx="2203655" cy="1101829"/>
          </a:xfrm>
          <a:prstGeom prst="triangle">
            <a:avLst/>
          </a:prstGeom>
          <a:solidFill>
            <a:srgbClr val="8EE5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0" name="等腰三角形 19"/>
          <p:cNvSpPr/>
          <p:nvPr/>
        </p:nvSpPr>
        <p:spPr bwMode="auto">
          <a:xfrm>
            <a:off x="9931248" y="5699270"/>
            <a:ext cx="2203656" cy="1158730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1" name="流程图: 合并 20"/>
          <p:cNvSpPr/>
          <p:nvPr/>
        </p:nvSpPr>
        <p:spPr bwMode="auto">
          <a:xfrm>
            <a:off x="8737600" y="5699270"/>
            <a:ext cx="2111838" cy="1066373"/>
          </a:xfrm>
          <a:prstGeom prst="flowChartMerge">
            <a:avLst/>
          </a:prstGeom>
          <a:solidFill>
            <a:srgbClr val="94DE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2" name="流程图: 摘录 21"/>
          <p:cNvSpPr/>
          <p:nvPr/>
        </p:nvSpPr>
        <p:spPr bwMode="auto">
          <a:xfrm rot="16200000">
            <a:off x="10568432" y="5153901"/>
            <a:ext cx="2168203" cy="1055275"/>
          </a:xfrm>
          <a:prstGeom prst="flowChartExtract">
            <a:avLst/>
          </a:prstGeom>
          <a:solidFill>
            <a:srgbClr val="94DE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83268" y="2852738"/>
            <a:ext cx="8879417" cy="792162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zh-CN" altLang="zh-CN" noProof="0" dirty="0" smtClean="0">
                <a:sym typeface="Arial" pitchFamily="34" charset="0"/>
              </a:rPr>
              <a:t>编辑标题</a:t>
            </a:r>
            <a:endParaRPr lang="zh-CN" altLang="zh-CN" noProof="0" dirty="0" smtClean="0">
              <a:sym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83268" y="3644901"/>
            <a:ext cx="8879417" cy="618441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 sz="2800">
                <a:solidFill>
                  <a:srgbClr val="7BC489"/>
                </a:solidFill>
              </a:defRPr>
            </a:lvl1pPr>
          </a:lstStyle>
          <a:p>
            <a:pPr lvl="0"/>
            <a:r>
              <a:rPr lang="zh-CN" altLang="zh-CN" noProof="0" dirty="0" smtClean="0">
                <a:sym typeface="Arial" pitchFamily="34" charset="0"/>
              </a:rPr>
              <a:t>编辑副标题</a:t>
            </a:r>
            <a:endParaRPr lang="zh-CN" altLang="zh-CN" noProof="0" dirty="0" smtClean="0">
              <a:sym typeface="Arial" pitchFamily="34" charset="0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911424" y="1268760"/>
            <a:ext cx="10886876" cy="471929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67" y="1269999"/>
            <a:ext cx="9984532" cy="723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2000" y="2277304"/>
            <a:ext cx="10368000" cy="3888000"/>
          </a:xfrm>
        </p:spPr>
        <p:txBody>
          <a:bodyPr/>
          <a:lstStyle>
            <a:lvl1pPr marL="285750" indent="-285750">
              <a:buFont typeface="Arial" pitchFamily="34" charset="0"/>
              <a:buChar char="•"/>
              <a:defRPr sz="2400"/>
            </a:lvl1pPr>
            <a:lvl2pPr marL="742950" indent="-285750">
              <a:buFont typeface="Arial" pitchFamily="34" charset="0"/>
              <a:buChar char="•"/>
              <a:defRPr sz="2000"/>
            </a:lvl2pPr>
            <a:lvl3pPr marL="1200150" indent="-285750">
              <a:buFont typeface="Arial" pitchFamily="34" charset="0"/>
              <a:buChar char="•"/>
              <a:defRPr sz="1800"/>
            </a:lvl3pPr>
            <a:lvl4pPr marL="1657350" indent="-285750">
              <a:buFont typeface="Arial" pitchFamily="34" charset="0"/>
              <a:buChar char="•"/>
              <a:defRPr sz="1800"/>
            </a:lvl4pPr>
            <a:lvl5pPr marL="2114550" indent="-285750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112602" y="2599505"/>
            <a:ext cx="4307349" cy="32364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1pPr>
            <a:lvl2pPr marL="800100" indent="-34290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2pPr>
            <a:lvl3pPr marL="1200150" indent="-28575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3pPr>
            <a:lvl4pPr marL="1657350" indent="-28575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4pPr>
            <a:lvl5pPr marL="2114550" indent="-28575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2345" y="2599505"/>
            <a:ext cx="4307349" cy="32364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1pPr>
            <a:lvl2pPr marL="800100" indent="-34290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2pPr>
            <a:lvl3pPr marL="1200150" indent="-28575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3pPr>
            <a:lvl4pPr marL="1657350" indent="-28575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4pPr>
            <a:lvl5pPr marL="2114550" indent="-285750">
              <a:buFont typeface="Arial" pitchFamily="34" charset="0"/>
              <a:buChar char="•"/>
              <a:defRPr>
                <a:solidFill>
                  <a:schemeClr val="tx1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grpSp>
        <p:nvGrpSpPr>
          <p:cNvPr id="9" name="Group 3" descr="#wm#_43_21_*Z"/>
          <p:cNvGrpSpPr/>
          <p:nvPr/>
        </p:nvGrpSpPr>
        <p:grpSpPr bwMode="auto">
          <a:xfrm>
            <a:off x="1200153" y="977901"/>
            <a:ext cx="1655488" cy="1152525"/>
            <a:chOff x="0" y="0"/>
            <a:chExt cx="2436" cy="1814"/>
          </a:xfrm>
        </p:grpSpPr>
        <p:sp>
          <p:nvSpPr>
            <p:cNvPr id="10" name="Rectangle 4" descr="#wm#_43_21_*Z"/>
            <p:cNvSpPr>
              <a:spLocks noChangeArrowheads="1"/>
            </p:cNvSpPr>
            <p:nvPr/>
          </p:nvSpPr>
          <p:spPr bwMode="auto">
            <a:xfrm>
              <a:off x="0" y="0"/>
              <a:ext cx="1814" cy="1814"/>
            </a:xfrm>
            <a:prstGeom prst="rect">
              <a:avLst/>
            </a:prstGeom>
            <a:noFill/>
            <a:ln w="6350" cap="flat" cmpd="sng">
              <a:solidFill>
                <a:srgbClr val="0E965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170" tIns="46990" rIns="90170" bIns="46990" anchor="ctr"/>
            <a:lstStyle/>
            <a:p>
              <a:r>
                <a:rPr lang="en-US" altLang="zh-CN" sz="4000">
                  <a:solidFill>
                    <a:srgbClr val="0E9651"/>
                  </a:solidFill>
                </a:rPr>
                <a:t> </a:t>
              </a:r>
              <a:endParaRPr lang="en-US" altLang="zh-CN" sz="4000">
                <a:solidFill>
                  <a:srgbClr val="0E9651"/>
                </a:solidFill>
              </a:endParaRPr>
            </a:p>
          </p:txBody>
        </p:sp>
        <p:sp>
          <p:nvSpPr>
            <p:cNvPr id="11" name="Rectangle 5" descr="#wm#_43_21_*Z"/>
            <p:cNvSpPr>
              <a:spLocks noChangeArrowheads="1"/>
            </p:cNvSpPr>
            <p:nvPr/>
          </p:nvSpPr>
          <p:spPr bwMode="auto">
            <a:xfrm>
              <a:off x="1304" y="340"/>
              <a:ext cx="1133" cy="1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170" tIns="46990" rIns="90170" bIns="46990" anchor="ctr"/>
            <a:lstStyle/>
            <a:p>
              <a:endParaRPr lang="zh-CN" altLang="en-US" sz="2800">
                <a:solidFill>
                  <a:srgbClr val="0E9651"/>
                </a:solidFill>
              </a:endParaRPr>
            </a:p>
          </p:txBody>
        </p: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631504" y="1196752"/>
            <a:ext cx="10081683" cy="7207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67" y="908720"/>
            <a:ext cx="10060451" cy="781968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83265" y="2636912"/>
            <a:ext cx="8880000" cy="1004512"/>
          </a:xfrm>
        </p:spPr>
        <p:txBody>
          <a:bodyPr>
            <a:normAutofit/>
          </a:bodyPr>
          <a:lstStyle>
            <a:lvl1pPr algn="ctr">
              <a:defRPr sz="4400">
                <a:latin typeface="+mj-lt"/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  <p:grpSp>
        <p:nvGrpSpPr>
          <p:cNvPr id="13" name="Group 4"/>
          <p:cNvGrpSpPr/>
          <p:nvPr>
            <p:custDataLst>
              <p:tags r:id="rId2"/>
            </p:custDataLst>
          </p:nvPr>
        </p:nvGrpSpPr>
        <p:grpSpPr bwMode="auto">
          <a:xfrm>
            <a:off x="7546959" y="3429000"/>
            <a:ext cx="4669721" cy="3400797"/>
            <a:chOff x="0" y="0"/>
            <a:chExt cx="5942" cy="4337"/>
          </a:xfrm>
        </p:grpSpPr>
        <p:sp>
          <p:nvSpPr>
            <p:cNvPr id="14" name="AutoShape 5" descr="#wm#_43_31_*Z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rot="16200000">
              <a:off x="3884" y="659"/>
              <a:ext cx="2718" cy="1359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5" name="AutoShape 6" descr="#wm#_43_31_*Z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0800000">
              <a:off x="0" y="2977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8EE5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6" name="AutoShape 7" descr="#wm#_43_31_*Z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10800000">
              <a:off x="1564" y="1485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7" name="AutoShape 8" descr="#wm#_43_31_*Z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66" y="2977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94DE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8" name="AutoShape 9" descr="#wm#_43_31_*Z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66" y="1482"/>
              <a:ext cx="2718" cy="1360"/>
            </a:xfrm>
            <a:prstGeom prst="triangle">
              <a:avLst>
                <a:gd name="adj" fmla="val 50000"/>
              </a:avLst>
            </a:prstGeom>
            <a:solidFill>
              <a:srgbClr val="8EE5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9" name="AutoShape 10" descr="#wm#_43_31_*Z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10800000">
              <a:off x="3166" y="2977"/>
              <a:ext cx="2719" cy="1360"/>
            </a:xfrm>
            <a:prstGeom prst="triangle">
              <a:avLst>
                <a:gd name="adj" fmla="val 50000"/>
              </a:avLst>
            </a:prstGeom>
            <a:solidFill>
              <a:srgbClr val="EBF0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60661" y="2662480"/>
            <a:ext cx="6038400" cy="328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56107" y="2673856"/>
            <a:ext cx="3844800" cy="3312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grpSp>
        <p:nvGrpSpPr>
          <p:cNvPr id="8" name="Group 3" descr="#wm#_43_21_*Z"/>
          <p:cNvGrpSpPr/>
          <p:nvPr/>
        </p:nvGrpSpPr>
        <p:grpSpPr bwMode="auto">
          <a:xfrm>
            <a:off x="1271464" y="977901"/>
            <a:ext cx="1702289" cy="1152525"/>
            <a:chOff x="0" y="0"/>
            <a:chExt cx="2436" cy="1814"/>
          </a:xfrm>
        </p:grpSpPr>
        <p:sp>
          <p:nvSpPr>
            <p:cNvPr id="9" name="Rectangle 4" descr="#wm#_43_21_*Z"/>
            <p:cNvSpPr>
              <a:spLocks noChangeArrowheads="1"/>
            </p:cNvSpPr>
            <p:nvPr/>
          </p:nvSpPr>
          <p:spPr bwMode="auto">
            <a:xfrm>
              <a:off x="0" y="0"/>
              <a:ext cx="1814" cy="1814"/>
            </a:xfrm>
            <a:prstGeom prst="rect">
              <a:avLst/>
            </a:prstGeom>
            <a:noFill/>
            <a:ln w="6350" cap="flat" cmpd="sng">
              <a:solidFill>
                <a:srgbClr val="0E965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170" tIns="46990" rIns="90170" bIns="46990" anchor="ctr"/>
            <a:lstStyle/>
            <a:p>
              <a:r>
                <a:rPr lang="en-US" altLang="zh-CN" sz="4000">
                  <a:solidFill>
                    <a:srgbClr val="0E9651"/>
                  </a:solidFill>
                </a:rPr>
                <a:t> </a:t>
              </a:r>
              <a:endParaRPr lang="en-US" altLang="zh-CN" sz="4000">
                <a:solidFill>
                  <a:srgbClr val="0E9651"/>
                </a:solidFill>
              </a:endParaRPr>
            </a:p>
          </p:txBody>
        </p:sp>
        <p:sp>
          <p:nvSpPr>
            <p:cNvPr id="10" name="Rectangle 5" descr="#wm#_43_21_*Z"/>
            <p:cNvSpPr>
              <a:spLocks noChangeArrowheads="1"/>
            </p:cNvSpPr>
            <p:nvPr/>
          </p:nvSpPr>
          <p:spPr bwMode="auto">
            <a:xfrm>
              <a:off x="1304" y="340"/>
              <a:ext cx="1133" cy="1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170" tIns="46990" rIns="90170" bIns="46990" anchor="ctr"/>
            <a:lstStyle/>
            <a:p>
              <a:endParaRPr lang="zh-CN" altLang="en-US" sz="2800">
                <a:solidFill>
                  <a:srgbClr val="0E965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261269" y="1193232"/>
            <a:ext cx="8059200" cy="7236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44517" y="1270001"/>
            <a:ext cx="2743200" cy="5389563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4917" y="1270001"/>
            <a:ext cx="8026400" cy="5389563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554100"/>
            <a:ext cx="2844800" cy="259277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554100"/>
            <a:ext cx="3860800" cy="259277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554100"/>
            <a:ext cx="2844800" cy="259277"/>
          </a:xfrm>
        </p:spPr>
        <p:txBody>
          <a:bodyPr/>
          <a:lstStyle/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23486" y="1196107"/>
            <a:ext cx="8546214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zh-CN" dirty="0" smtClean="0">
                <a:sym typeface="Arial" pitchFamily="34" charset="0"/>
              </a:rPr>
              <a:t>单击此处编辑母版标题样式</a:t>
            </a:r>
            <a:endParaRPr lang="zh-CN" altLang="zh-CN" dirty="0" smtClean="0">
              <a:sym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2133602"/>
            <a:ext cx="10960100" cy="403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zh-CN" dirty="0" smtClean="0">
                <a:sym typeface="Arial" pitchFamily="34" charset="0"/>
              </a:rPr>
              <a:t>单击此处编辑母版文本样式</a:t>
            </a:r>
            <a:endParaRPr lang="zh-CN" altLang="zh-CN" dirty="0" smtClean="0">
              <a:sym typeface="Arial" pitchFamily="34" charset="0"/>
            </a:endParaRPr>
          </a:p>
          <a:p>
            <a:pPr lvl="1"/>
            <a:r>
              <a:rPr lang="zh-CN" altLang="zh-CN" dirty="0" smtClean="0">
                <a:sym typeface="Arial" pitchFamily="34" charset="0"/>
              </a:rPr>
              <a:t>第二级</a:t>
            </a:r>
            <a:endParaRPr lang="zh-CN" altLang="zh-CN" dirty="0" smtClean="0">
              <a:sym typeface="Arial" pitchFamily="34" charset="0"/>
            </a:endParaRPr>
          </a:p>
          <a:p>
            <a:pPr lvl="2"/>
            <a:r>
              <a:rPr lang="zh-CN" altLang="zh-CN" dirty="0" smtClean="0">
                <a:sym typeface="Arial" pitchFamily="34" charset="0"/>
              </a:rPr>
              <a:t>第三级</a:t>
            </a:r>
            <a:endParaRPr lang="zh-CN" altLang="zh-CN" dirty="0" smtClean="0">
              <a:sym typeface="Arial" pitchFamily="34" charset="0"/>
            </a:endParaRPr>
          </a:p>
          <a:p>
            <a:pPr lvl="3"/>
            <a:r>
              <a:rPr lang="zh-CN" altLang="zh-CN" dirty="0" smtClean="0">
                <a:sym typeface="Arial" pitchFamily="34" charset="0"/>
              </a:rPr>
              <a:t>第四级</a:t>
            </a:r>
            <a:endParaRPr lang="zh-CN" altLang="zh-CN" dirty="0" smtClean="0">
              <a:sym typeface="Arial" pitchFamily="34" charset="0"/>
            </a:endParaRPr>
          </a:p>
          <a:p>
            <a:pPr lvl="4"/>
            <a:r>
              <a:rPr lang="zh-CN" altLang="zh-CN" dirty="0" smtClean="0">
                <a:sym typeface="Arial" pitchFamily="34" charset="0"/>
              </a:rPr>
              <a:t>第五级</a:t>
            </a:r>
            <a:endParaRPr lang="zh-CN" altLang="zh-CN" dirty="0" smtClean="0">
              <a:sym typeface="Arial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1328"/>
            <a:ext cx="2844800" cy="40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328"/>
            <a:ext cx="3860800" cy="40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81328"/>
            <a:ext cx="2844800" cy="40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42DC46DD-F88D-48BD-91A1-8675D8F8656E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等腰三角形 4"/>
          <p:cNvSpPr/>
          <p:nvPr/>
        </p:nvSpPr>
        <p:spPr>
          <a:xfrm rot="5400000">
            <a:off x="-431800" y="483870"/>
            <a:ext cx="1725930" cy="864235"/>
          </a:xfrm>
          <a:prstGeom prst="triangle">
            <a:avLst>
              <a:gd name="adj" fmla="val 50000"/>
            </a:avLst>
          </a:prstGeom>
          <a:solidFill>
            <a:srgbClr val="94DE94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12" name="等腰三角形 5"/>
          <p:cNvSpPr/>
          <p:nvPr/>
        </p:nvSpPr>
        <p:spPr>
          <a:xfrm rot="10800000">
            <a:off x="10795" y="-1270"/>
            <a:ext cx="1727200" cy="863600"/>
          </a:xfrm>
          <a:prstGeom prst="triangle">
            <a:avLst>
              <a:gd name="adj" fmla="val 50000"/>
            </a:avLst>
          </a:prstGeom>
          <a:solidFill>
            <a:srgbClr val="8EE5C7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13" name="等腰三角形 6"/>
          <p:cNvSpPr/>
          <p:nvPr/>
        </p:nvSpPr>
        <p:spPr>
          <a:xfrm>
            <a:off x="961390" y="31750"/>
            <a:ext cx="1727200" cy="863600"/>
          </a:xfrm>
          <a:prstGeom prst="triangle">
            <a:avLst>
              <a:gd name="adj" fmla="val 50000"/>
            </a:avLst>
          </a:prstGeom>
          <a:solidFill>
            <a:srgbClr val="EBF092"/>
          </a:solidFill>
          <a:ln w="9525">
            <a:noFill/>
            <a:miter/>
          </a:ln>
        </p:spPr>
        <p:txBody>
          <a:bodyPr anchor="t"/>
          <a:lstStyle/>
          <a:p>
            <a:pPr lvl="0"/>
            <a:endParaRPr lang="zh-CN" altLang="en-US">
              <a:latin typeface="Arial" charset="0"/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0E9651"/>
          </a:solidFill>
          <a:latin typeface="+mj-ea"/>
          <a:ea typeface="+mj-ea"/>
          <a:cs typeface="+mj-cs"/>
          <a:sym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E9651"/>
          </a:solidFill>
          <a:latin typeface="Arial" pitchFamily="34" charset="0"/>
          <a:ea typeface="黑体" pitchFamily="49" charset="-122"/>
          <a:sym typeface="Arial" pitchFamily="34" charset="0"/>
        </a:defRPr>
      </a:lvl9pPr>
    </p:titleStyle>
    <p:bodyStyle>
      <a:lvl1pPr marL="15875" indent="-15875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33.xml"/><Relationship Id="rId11" Type="http://schemas.openxmlformats.org/officeDocument/2006/relationships/tags" Target="../tags/tag32.xml"/><Relationship Id="rId10" Type="http://schemas.openxmlformats.org/officeDocument/2006/relationships/tags" Target="../tags/tag31.xml"/><Relationship Id="rId1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1102360"/>
            <a:ext cx="9144000" cy="5712460"/>
          </a:xfrm>
        </p:spPr>
        <p:txBody>
          <a:bodyPr>
            <a:normAutofit/>
          </a:bodyPr>
          <a:p>
            <a:endParaRPr lang="zh-CN" altLang="en-US" sz="8000"/>
          </a:p>
          <a:p>
            <a:r>
              <a:rPr lang="zh-CN" altLang="en-US" sz="8000"/>
              <a:t>实验室安全教育</a:t>
            </a:r>
            <a:endParaRPr lang="zh-CN" altLang="en-US" sz="8000"/>
          </a:p>
          <a:p>
            <a:r>
              <a:rPr lang="zh-CN" altLang="en-US" sz="8000"/>
              <a:t>        </a:t>
            </a:r>
            <a:endParaRPr lang="zh-CN" altLang="en-US" sz="8000"/>
          </a:p>
          <a:p>
            <a:r>
              <a:rPr lang="zh-CN" altLang="en-US" sz="8000"/>
              <a:t>                       </a:t>
            </a:r>
            <a:r>
              <a:rPr lang="zh-CN" altLang="en-US" sz="4000"/>
              <a:t>食品与药品学院</a:t>
            </a:r>
            <a:endParaRPr lang="zh-CN" altLang="en-US" sz="400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实验受伤处理</a:t>
            </a:r>
            <a:endParaRPr lang="zh-CN" altLang="en-US" dirty="0" smtClean="0"/>
          </a:p>
        </p:txBody>
      </p:sp>
      <p:sp>
        <p:nvSpPr>
          <p:cNvPr id="14" name="文本占位符 12"/>
          <p:cNvSpPr txBox="1"/>
          <p:nvPr>
            <p:custDataLst>
              <p:tags r:id="rId2"/>
            </p:custDataLst>
          </p:nvPr>
        </p:nvSpPr>
        <p:spPr>
          <a:xfrm>
            <a:off x="2595046" y="2000403"/>
            <a:ext cx="7420824" cy="7009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</a:t>
            </a:r>
            <a:r>
              <a:rPr lang="zh-CN" altLang="en-US" dirty="0" smtClean="0"/>
              <a:t>·眼睛灼伤或进入异物：立即用大量水清洗</a:t>
            </a:r>
            <a:endParaRPr lang="zh-CN" altLang="en-US" dirty="0" smtClean="0"/>
          </a:p>
        </p:txBody>
      </p:sp>
      <p:sp>
        <p:nvSpPr>
          <p:cNvPr id="15" name="文本占位符 14"/>
          <p:cNvSpPr txBox="1"/>
          <p:nvPr>
            <p:custDataLst>
              <p:tags r:id="rId3"/>
            </p:custDataLst>
          </p:nvPr>
        </p:nvSpPr>
        <p:spPr>
          <a:xfrm>
            <a:off x="2595046" y="2877342"/>
            <a:ext cx="7420824" cy="6996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2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</a:t>
            </a:r>
            <a:r>
              <a:rPr lang="zh-CN" altLang="en-US" dirty="0" smtClean="0"/>
              <a:t>·碱灼伤皮肤：先用大量水冲洗，再用硼酸浸洗。最后用水洗</a:t>
            </a:r>
            <a:endParaRPr lang="zh-CN" altLang="en-US" dirty="0" smtClean="0"/>
          </a:p>
        </p:txBody>
      </p:sp>
      <p:sp>
        <p:nvSpPr>
          <p:cNvPr id="16" name="文本占位符 3"/>
          <p:cNvSpPr txBox="1"/>
          <p:nvPr>
            <p:custDataLst>
              <p:tags r:id="rId4"/>
            </p:custDataLst>
          </p:nvPr>
        </p:nvSpPr>
        <p:spPr>
          <a:xfrm>
            <a:off x="2595046" y="3752982"/>
            <a:ext cx="7420824" cy="7009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2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</a:t>
            </a:r>
            <a:r>
              <a:rPr lang="zh-CN" altLang="en-US" dirty="0" smtClean="0"/>
              <a:t>·酸灼伤皮肤：先用大量水冲洗，再用稀</a:t>
            </a:r>
            <a:r>
              <a:rPr lang="en-US" altLang="zh-CN" dirty="0" smtClean="0"/>
              <a:t>NaHCO3</a:t>
            </a:r>
            <a:r>
              <a:rPr lang="zh-CN" altLang="en-US" dirty="0" smtClean="0"/>
              <a:t>溶液浸洗，最后用水洗</a:t>
            </a:r>
            <a:endParaRPr lang="zh-CN" altLang="en-US" dirty="0" smtClean="0"/>
          </a:p>
        </p:txBody>
      </p:sp>
      <p:sp>
        <p:nvSpPr>
          <p:cNvPr id="17" name="文本占位符 7"/>
          <p:cNvSpPr txBox="1"/>
          <p:nvPr>
            <p:custDataLst>
              <p:tags r:id="rId5"/>
            </p:custDataLst>
          </p:nvPr>
        </p:nvSpPr>
        <p:spPr>
          <a:xfrm>
            <a:off x="2595046" y="4629921"/>
            <a:ext cx="7420824" cy="70201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2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4</a:t>
            </a:r>
            <a:r>
              <a:rPr lang="zh-CN" altLang="en-US" dirty="0" smtClean="0"/>
              <a:t>·烫伤：立即将受伤处用大量水冲林或浸泡，在受伤处涂抹药膏</a:t>
            </a:r>
            <a:endParaRPr lang="en-US" altLang="zh-CN" dirty="0" smtClean="0"/>
          </a:p>
        </p:txBody>
      </p:sp>
      <p:sp>
        <p:nvSpPr>
          <p:cNvPr id="18" name="文本占位符 4"/>
          <p:cNvSpPr txBox="1"/>
          <p:nvPr>
            <p:custDataLst>
              <p:tags r:id="rId6"/>
            </p:custDataLst>
          </p:nvPr>
        </p:nvSpPr>
        <p:spPr>
          <a:xfrm>
            <a:off x="2595046" y="5507941"/>
            <a:ext cx="7420824" cy="70112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5</a:t>
            </a:r>
            <a:r>
              <a:rPr lang="zh-CN" altLang="en-US" dirty="0" smtClean="0"/>
              <a:t>·割伤</a:t>
            </a:r>
            <a:r>
              <a:rPr lang="en-US" altLang="zh-CN" dirty="0" smtClean="0"/>
              <a:t>:</a:t>
            </a:r>
            <a:r>
              <a:rPr lang="zh-CN" altLang="en-US" dirty="0" smtClean="0"/>
              <a:t>用水清理伤口，消毒后包扎</a:t>
            </a:r>
            <a:endParaRPr lang="zh-CN" altLang="en-US" dirty="0" smtClean="0"/>
          </a:p>
        </p:txBody>
      </p:sp>
    </p:spTree>
    <p:custDataLst>
      <p:tags r:id="rId7"/>
    </p:custData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希望大家遵守安全规则，</a:t>
            </a:r>
            <a:br>
              <a:rPr lang="zh-CN" altLang="en-US"/>
            </a:br>
            <a:r>
              <a:rPr lang="zh-CN" altLang="en-US"/>
              <a:t>操作规范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6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谢谢观看</a:t>
            </a:r>
            <a:endParaRPr lang="zh-CN" altLang="en-US" sz="60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实验室基本要求</a:t>
            </a:r>
            <a:endParaRPr lang="zh-CN" altLang="en-US" dirty="0" smtClean="0"/>
          </a:p>
        </p:txBody>
      </p:sp>
      <p:sp>
        <p:nvSpPr>
          <p:cNvPr id="12" name="文本占位符 12"/>
          <p:cNvSpPr txBox="1"/>
          <p:nvPr>
            <p:custDataLst>
              <p:tags r:id="rId2"/>
            </p:custDataLst>
          </p:nvPr>
        </p:nvSpPr>
        <p:spPr>
          <a:xfrm>
            <a:off x="1909818" y="1470880"/>
            <a:ext cx="9477169" cy="107543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2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1.</a:t>
            </a:r>
            <a:r>
              <a:rPr lang="zh-CN" altLang="en-US" dirty="0" smtClean="0"/>
              <a:t>进入实验室要先熟悉实验室的安全防护要求，实验室常用的灭火工具及使用方法</a:t>
            </a:r>
            <a:endParaRPr lang="zh-CN" altLang="en-US" dirty="0" smtClean="0"/>
          </a:p>
        </p:txBody>
      </p:sp>
      <p:sp>
        <p:nvSpPr>
          <p:cNvPr id="13" name="文本占位符 14"/>
          <p:cNvSpPr txBox="1"/>
          <p:nvPr>
            <p:custDataLst>
              <p:tags r:id="rId3"/>
            </p:custDataLst>
          </p:nvPr>
        </p:nvSpPr>
        <p:spPr>
          <a:xfrm>
            <a:off x="1927810" y="2534288"/>
            <a:ext cx="9477169" cy="107344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2.</a:t>
            </a:r>
            <a:r>
              <a:rPr lang="zh-CN" altLang="en-US" dirty="0" smtClean="0"/>
              <a:t>进入实验室要穿工作服，戴防护帽，手套等；夏天禁止穿短裤，裙子及拖鞋进入实验室</a:t>
            </a:r>
            <a:endParaRPr lang="zh-CN" altLang="en-US" dirty="0" smtClean="0"/>
          </a:p>
        </p:txBody>
      </p:sp>
      <p:sp>
        <p:nvSpPr>
          <p:cNvPr id="14" name="文本占位符 3"/>
          <p:cNvSpPr txBox="1"/>
          <p:nvPr>
            <p:custDataLst>
              <p:tags r:id="rId4"/>
            </p:custDataLst>
          </p:nvPr>
        </p:nvSpPr>
        <p:spPr>
          <a:xfrm>
            <a:off x="1969508" y="3864961"/>
            <a:ext cx="9477169" cy="1075439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3.</a:t>
            </a:r>
            <a:r>
              <a:rPr lang="zh-CN" altLang="zh-CN" dirty="0" smtClean="0"/>
              <a:t>禁止在实验室内抽烟，进食；禁止在实验室内追逐打闹；禁止带领无关人员进入实验室</a:t>
            </a:r>
            <a:endParaRPr lang="zh-CN" altLang="zh-CN" dirty="0" smtClean="0"/>
          </a:p>
        </p:txBody>
      </p:sp>
      <p:sp>
        <p:nvSpPr>
          <p:cNvPr id="15" name="文本占位符 7"/>
          <p:cNvSpPr txBox="1"/>
          <p:nvPr>
            <p:custDataLst>
              <p:tags r:id="rId5"/>
            </p:custDataLst>
          </p:nvPr>
        </p:nvSpPr>
        <p:spPr>
          <a:xfrm>
            <a:off x="1984375" y="5160010"/>
            <a:ext cx="9462770" cy="107696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sz="2800" dirty="0" smtClean="0"/>
              <a:t> 4.</a:t>
            </a:r>
            <a:r>
              <a:rPr lang="zh-CN" altLang="en-US" sz="2800" dirty="0" smtClean="0"/>
              <a:t>实验结束后保持台面清洁，地面干燥，及时清理废旧物品，保持实验室整洁</a:t>
            </a:r>
            <a:endParaRPr lang="zh-CN" altLang="en-US" sz="2800" dirty="0" smtClean="0"/>
          </a:p>
        </p:txBody>
      </p:sp>
    </p:spTree>
    <p:custDataLst>
      <p:tags r:id="rId6"/>
    </p:custDataLst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>
            <p:custDataLst>
              <p:tags r:id="rId1"/>
            </p:custDataLst>
          </p:nvPr>
        </p:nvCxnSpPr>
        <p:spPr>
          <a:xfrm>
            <a:off x="2177014" y="2405270"/>
            <a:ext cx="782448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2"/>
            </p:custDataLst>
          </p:nvPr>
        </p:nvCxnSpPr>
        <p:spPr>
          <a:xfrm flipH="1" flipV="1">
            <a:off x="2177014" y="2405270"/>
            <a:ext cx="1" cy="45775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3"/>
            </p:custDataLst>
          </p:nvPr>
        </p:nvCxnSpPr>
        <p:spPr>
          <a:xfrm flipH="1" flipV="1">
            <a:off x="7393340" y="2405270"/>
            <a:ext cx="1" cy="4577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>
            <p:custDataLst>
              <p:tags r:id="rId4"/>
            </p:custDataLst>
          </p:nvPr>
        </p:nvCxnSpPr>
        <p:spPr>
          <a:xfrm flipH="1" flipV="1">
            <a:off x="4785177" y="2405270"/>
            <a:ext cx="1" cy="4577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>
            <p:custDataLst>
              <p:tags r:id="rId5"/>
            </p:custDataLst>
          </p:nvPr>
        </p:nvCxnSpPr>
        <p:spPr>
          <a:xfrm flipH="1" flipV="1">
            <a:off x="10001503" y="2405270"/>
            <a:ext cx="2" cy="4577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>
            <p:custDataLst>
              <p:tags r:id="rId6"/>
            </p:custDataLst>
          </p:nvPr>
        </p:nvCxnSpPr>
        <p:spPr>
          <a:xfrm flipV="1">
            <a:off x="6148757" y="1947519"/>
            <a:ext cx="0" cy="4577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6"/>
          <p:cNvSpPr txBox="1"/>
          <p:nvPr>
            <p:custDataLst>
              <p:tags r:id="rId7"/>
            </p:custDataLst>
          </p:nvPr>
        </p:nvSpPr>
        <p:spPr>
          <a:xfrm>
            <a:off x="2809071" y="576333"/>
            <a:ext cx="6679372" cy="137118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zh-CN" altLang="en-US" dirty="0" smtClean="0"/>
              <a:t>实验室安全</a:t>
            </a:r>
            <a:endParaRPr lang="zh-CN" altLang="en-US" dirty="0" smtClean="0"/>
          </a:p>
        </p:txBody>
      </p:sp>
      <p:sp>
        <p:nvSpPr>
          <p:cNvPr id="18" name="文本占位符 8"/>
          <p:cNvSpPr txBox="1"/>
          <p:nvPr>
            <p:custDataLst>
              <p:tags r:id="rId8"/>
            </p:custDataLst>
          </p:nvPr>
        </p:nvSpPr>
        <p:spPr>
          <a:xfrm>
            <a:off x="1093994" y="2863022"/>
            <a:ext cx="2166041" cy="34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zh-CN" altLang="en-US" dirty="0" smtClean="0"/>
              <a:t>防火</a:t>
            </a:r>
            <a:endParaRPr lang="zh-CN" altLang="en-US" dirty="0" smtClean="0"/>
          </a:p>
          <a:p>
            <a:r>
              <a:rPr lang="zh-CN" altLang="en-US" dirty="0" smtClean="0"/>
              <a:t>防爆</a:t>
            </a:r>
            <a:endParaRPr lang="zh-CN" altLang="en-US" dirty="0" smtClean="0"/>
          </a:p>
        </p:txBody>
      </p:sp>
      <p:sp>
        <p:nvSpPr>
          <p:cNvPr id="19" name="文本占位符 10"/>
          <p:cNvSpPr txBox="1"/>
          <p:nvPr>
            <p:custDataLst>
              <p:tags r:id="rId9"/>
            </p:custDataLst>
          </p:nvPr>
        </p:nvSpPr>
        <p:spPr>
          <a:xfrm>
            <a:off x="3702157" y="2863021"/>
            <a:ext cx="2166041" cy="34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zh-CN" altLang="en-US" dirty="0" smtClean="0"/>
              <a:t>防毒</a:t>
            </a:r>
            <a:endParaRPr lang="zh-CN" altLang="en-US" dirty="0" smtClean="0"/>
          </a:p>
        </p:txBody>
      </p:sp>
      <p:sp>
        <p:nvSpPr>
          <p:cNvPr id="20" name="文本占位符 12"/>
          <p:cNvSpPr txBox="1"/>
          <p:nvPr>
            <p:custDataLst>
              <p:tags r:id="rId10"/>
            </p:custDataLst>
          </p:nvPr>
        </p:nvSpPr>
        <p:spPr>
          <a:xfrm>
            <a:off x="6310320" y="2863021"/>
            <a:ext cx="2166041" cy="34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zh-CN" altLang="en-US" dirty="0" smtClean="0"/>
              <a:t>防腐蚀</a:t>
            </a:r>
            <a:endParaRPr lang="zh-CN" altLang="en-US" dirty="0" smtClean="0"/>
          </a:p>
        </p:txBody>
      </p:sp>
      <p:sp>
        <p:nvSpPr>
          <p:cNvPr id="21" name="文本占位符 2"/>
          <p:cNvSpPr txBox="1"/>
          <p:nvPr>
            <p:custDataLst>
              <p:tags r:id="rId11"/>
            </p:custDataLst>
          </p:nvPr>
        </p:nvSpPr>
        <p:spPr>
          <a:xfrm>
            <a:off x="8918484" y="2863021"/>
            <a:ext cx="2166041" cy="34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zh-CN" altLang="en-US" dirty="0" smtClean="0"/>
              <a:t>电气安全</a:t>
            </a:r>
            <a:endParaRPr lang="zh-CN" altLang="en-US" dirty="0" smtClean="0"/>
          </a:p>
        </p:txBody>
      </p:sp>
    </p:spTree>
    <p:custDataLst>
      <p:tags r:id="rId12"/>
    </p:custDataLst>
  </p:cSld>
  <p:clrMapOvr>
    <a:masterClrMapping/>
  </p:clrMapOvr>
  <p:transition>
    <p:zoom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防火，防爆操作常识</a:t>
            </a:r>
            <a:endParaRPr lang="en-US" altLang="zh-CN" dirty="0" smtClean="0"/>
          </a:p>
        </p:txBody>
      </p:sp>
      <p:sp>
        <p:nvSpPr>
          <p:cNvPr id="14" name="文本占位符 12"/>
          <p:cNvSpPr txBox="1"/>
          <p:nvPr>
            <p:custDataLst>
              <p:tags r:id="rId2"/>
            </p:custDataLst>
          </p:nvPr>
        </p:nvSpPr>
        <p:spPr>
          <a:xfrm>
            <a:off x="2595046" y="2000403"/>
            <a:ext cx="7420824" cy="7009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1.</a:t>
            </a:r>
            <a:r>
              <a:rPr lang="zh-CN" altLang="en-US" dirty="0" smtClean="0"/>
              <a:t>禁止使用明火，定期检查加热设施的控温效果</a:t>
            </a:r>
            <a:endParaRPr lang="zh-CN" altLang="en-US" dirty="0" smtClean="0"/>
          </a:p>
        </p:txBody>
      </p:sp>
      <p:sp>
        <p:nvSpPr>
          <p:cNvPr id="15" name="文本占位符 14"/>
          <p:cNvSpPr txBox="1"/>
          <p:nvPr>
            <p:custDataLst>
              <p:tags r:id="rId3"/>
            </p:custDataLst>
          </p:nvPr>
        </p:nvSpPr>
        <p:spPr>
          <a:xfrm>
            <a:off x="2595046" y="2877342"/>
            <a:ext cx="7420824" cy="6996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2.</a:t>
            </a:r>
            <a:r>
              <a:rPr lang="zh-CN" altLang="en-US" dirty="0" smtClean="0"/>
              <a:t>严禁在开口或密闭体系中加热有机溶剂</a:t>
            </a:r>
            <a:endParaRPr lang="zh-CN" altLang="en-US" dirty="0" smtClean="0"/>
          </a:p>
        </p:txBody>
      </p:sp>
      <p:sp>
        <p:nvSpPr>
          <p:cNvPr id="16" name="文本占位符 3"/>
          <p:cNvSpPr txBox="1"/>
          <p:nvPr>
            <p:custDataLst>
              <p:tags r:id="rId4"/>
            </p:custDataLst>
          </p:nvPr>
        </p:nvSpPr>
        <p:spPr>
          <a:xfrm>
            <a:off x="2595046" y="3752982"/>
            <a:ext cx="7420824" cy="7009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2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3.</a:t>
            </a:r>
            <a:r>
              <a:rPr lang="zh-CN" altLang="en-US" dirty="0" smtClean="0"/>
              <a:t>金属钠，钾及其他金属试剂严禁与水接触，反应后及时用醇类处理</a:t>
            </a:r>
            <a:endParaRPr lang="zh-CN" altLang="en-US" dirty="0" smtClean="0"/>
          </a:p>
        </p:txBody>
      </p:sp>
      <p:sp>
        <p:nvSpPr>
          <p:cNvPr id="17" name="文本占位符 7"/>
          <p:cNvSpPr txBox="1"/>
          <p:nvPr>
            <p:custDataLst>
              <p:tags r:id="rId5"/>
            </p:custDataLst>
          </p:nvPr>
        </p:nvSpPr>
        <p:spPr>
          <a:xfrm>
            <a:off x="2595046" y="4629921"/>
            <a:ext cx="7420824" cy="70201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4.</a:t>
            </a:r>
            <a:r>
              <a:rPr lang="zh-CN" altLang="en-US" dirty="0" smtClean="0"/>
              <a:t>不得在冰箱内储存低沸点溶剂如：乙醚，石油醚等</a:t>
            </a:r>
            <a:endParaRPr lang="zh-CN" altLang="en-US" dirty="0" smtClean="0"/>
          </a:p>
        </p:txBody>
      </p:sp>
      <p:sp>
        <p:nvSpPr>
          <p:cNvPr id="18" name="文本占位符 4"/>
          <p:cNvSpPr txBox="1"/>
          <p:nvPr>
            <p:custDataLst>
              <p:tags r:id="rId6"/>
            </p:custDataLst>
          </p:nvPr>
        </p:nvSpPr>
        <p:spPr>
          <a:xfrm>
            <a:off x="2595046" y="5507941"/>
            <a:ext cx="7420824" cy="70112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2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5.</a:t>
            </a:r>
            <a:r>
              <a:rPr lang="zh-CN" altLang="en-US" dirty="0" smtClean="0"/>
              <a:t>不得在干燥箱内存放，干燥，烘焙有机物；不能用烘箱直接烘烤醇类等低沸点溶剂洗过的玻璃仪器</a:t>
            </a:r>
            <a:endParaRPr lang="zh-CN" altLang="en-US" dirty="0" smtClean="0"/>
          </a:p>
        </p:txBody>
      </p:sp>
    </p:spTree>
    <p:custDataLst>
      <p:tags r:id="rId7"/>
    </p:custData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灭火处理</a:t>
            </a:r>
            <a:endParaRPr lang="zh-CN" altLang="en-US" dirty="0" smtClean="0"/>
          </a:p>
        </p:txBody>
      </p:sp>
      <p:sp>
        <p:nvSpPr>
          <p:cNvPr id="12" name="文本占位符 12"/>
          <p:cNvSpPr txBox="1"/>
          <p:nvPr>
            <p:custDataLst>
              <p:tags r:id="rId2"/>
            </p:custDataLst>
          </p:nvPr>
        </p:nvSpPr>
        <p:spPr>
          <a:xfrm>
            <a:off x="2595046" y="2170523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</a:t>
            </a:r>
            <a:r>
              <a:rPr lang="zh-CN" altLang="en-US" dirty="0" smtClean="0"/>
              <a:t>·对于容器中的局部小火可用石棉网，表面皿等盖灭</a:t>
            </a:r>
            <a:endParaRPr lang="zh-CN" altLang="en-US" dirty="0" smtClean="0"/>
          </a:p>
        </p:txBody>
      </p:sp>
      <p:sp>
        <p:nvSpPr>
          <p:cNvPr id="13" name="文本占位符 14"/>
          <p:cNvSpPr txBox="1"/>
          <p:nvPr>
            <p:custDataLst>
              <p:tags r:id="rId3"/>
            </p:custDataLst>
          </p:nvPr>
        </p:nvSpPr>
        <p:spPr>
          <a:xfrm>
            <a:off x="2624256" y="3193201"/>
            <a:ext cx="7420824" cy="8477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</a:t>
            </a:r>
            <a:r>
              <a:rPr lang="zh-CN" altLang="en-US" dirty="0" smtClean="0"/>
              <a:t>·有机溶剂在桌面或地面上蔓延时，可以撒上细沙或用石棉布覆盖扑灭</a:t>
            </a:r>
            <a:endParaRPr lang="zh-CN" altLang="en-US" dirty="0" smtClean="0"/>
          </a:p>
        </p:txBody>
      </p:sp>
      <p:sp>
        <p:nvSpPr>
          <p:cNvPr id="14" name="文本占位符 3"/>
          <p:cNvSpPr txBox="1"/>
          <p:nvPr>
            <p:custDataLst>
              <p:tags r:id="rId4"/>
            </p:custDataLst>
          </p:nvPr>
        </p:nvSpPr>
        <p:spPr>
          <a:xfrm>
            <a:off x="2595046" y="4214305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</a:t>
            </a:r>
            <a:r>
              <a:rPr lang="zh-CN" altLang="en-US" dirty="0" smtClean="0"/>
              <a:t>·对钠，钾等金属着火，通常用干燥的细沙覆盖扑灭</a:t>
            </a:r>
            <a:endParaRPr lang="zh-CN" altLang="en-US" dirty="0" smtClean="0"/>
          </a:p>
        </p:txBody>
      </p:sp>
      <p:sp>
        <p:nvSpPr>
          <p:cNvPr id="15" name="文本占位符 7"/>
          <p:cNvSpPr txBox="1"/>
          <p:nvPr>
            <p:custDataLst>
              <p:tags r:id="rId5"/>
            </p:custDataLst>
          </p:nvPr>
        </p:nvSpPr>
        <p:spPr>
          <a:xfrm>
            <a:off x="2595046" y="5236984"/>
            <a:ext cx="7420824" cy="85067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·若衣物着火，应立刻脱掉衣物，防止烧伤皮肤</a:t>
            </a:r>
            <a:endParaRPr lang="zh-CN" altLang="en-US" sz="2800" dirty="0" smtClean="0"/>
          </a:p>
        </p:txBody>
      </p:sp>
    </p:spTree>
    <p:custDataLst>
      <p:tags r:id="rId6"/>
    </p:custData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>
            <p:custDataLst>
              <p:tags r:id="rId1"/>
            </p:custDataLst>
          </p:nvPr>
        </p:nvSpPr>
        <p:spPr>
          <a:xfrm>
            <a:off x="822960" y="34988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有毒试剂的正确使用</a:t>
            </a:r>
            <a:endParaRPr lang="zh-CN" altLang="en-US" dirty="0" smtClean="0"/>
          </a:p>
        </p:txBody>
      </p:sp>
      <p:sp>
        <p:nvSpPr>
          <p:cNvPr id="12" name="文本占位符 12"/>
          <p:cNvSpPr txBox="1"/>
          <p:nvPr>
            <p:custDataLst>
              <p:tags r:id="rId2"/>
            </p:custDataLst>
          </p:nvPr>
        </p:nvSpPr>
        <p:spPr>
          <a:xfrm>
            <a:off x="2610286" y="2170523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</a:t>
            </a:r>
            <a:r>
              <a:rPr lang="zh-CN" altLang="en-US" dirty="0" smtClean="0"/>
              <a:t>·严禁试剂入口及用鼻子直接接近瓶口进行鉴别</a:t>
            </a:r>
            <a:endParaRPr lang="zh-CN" altLang="en-US" dirty="0" smtClean="0"/>
          </a:p>
        </p:txBody>
      </p:sp>
      <p:sp>
        <p:nvSpPr>
          <p:cNvPr id="13" name="文本占位符 14"/>
          <p:cNvSpPr txBox="1"/>
          <p:nvPr>
            <p:custDataLst>
              <p:tags r:id="rId3"/>
            </p:custDataLst>
          </p:nvPr>
        </p:nvSpPr>
        <p:spPr>
          <a:xfrm>
            <a:off x="2595046" y="3193201"/>
            <a:ext cx="7420824" cy="8477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</a:t>
            </a:r>
            <a:r>
              <a:rPr lang="zh-CN" altLang="en-US" dirty="0" smtClean="0"/>
              <a:t>·取用带腐蚀性药品，要带上防护手套</a:t>
            </a:r>
            <a:endParaRPr lang="zh-CN" altLang="en-US" dirty="0" smtClean="0"/>
          </a:p>
        </p:txBody>
      </p:sp>
      <p:sp>
        <p:nvSpPr>
          <p:cNvPr id="14" name="文本占位符 3"/>
          <p:cNvSpPr txBox="1"/>
          <p:nvPr>
            <p:custDataLst>
              <p:tags r:id="rId4"/>
            </p:custDataLst>
          </p:nvPr>
        </p:nvSpPr>
        <p:spPr>
          <a:xfrm>
            <a:off x="2595046" y="4214305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</a:t>
            </a:r>
            <a:r>
              <a:rPr lang="zh-CN" altLang="en-US" dirty="0" smtClean="0"/>
              <a:t>·有毒有害气体，有挥发性药品及有毒试剂使用时应在通风橱内进行</a:t>
            </a:r>
            <a:endParaRPr lang="zh-CN" altLang="en-US" dirty="0" smtClean="0"/>
          </a:p>
        </p:txBody>
      </p:sp>
      <p:sp>
        <p:nvSpPr>
          <p:cNvPr id="15" name="文本占位符 7"/>
          <p:cNvSpPr txBox="1"/>
          <p:nvPr>
            <p:custDataLst>
              <p:tags r:id="rId5"/>
            </p:custDataLst>
          </p:nvPr>
        </p:nvSpPr>
        <p:spPr>
          <a:xfrm>
            <a:off x="2595046" y="5236984"/>
            <a:ext cx="7420824" cy="85067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·稀释浓硫酸时，应将硫酸缓慢倒入水中并用玻璃棒不断搅拌</a:t>
            </a:r>
            <a:endParaRPr lang="zh-CN" altLang="en-US" sz="2800" dirty="0" smtClean="0"/>
          </a:p>
        </p:txBody>
      </p:sp>
    </p:spTree>
    <p:custDataLst>
      <p:tags r:id="rId6"/>
    </p:custDataLst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试剂中毒应急处理</a:t>
            </a:r>
            <a:endParaRPr lang="zh-CN" altLang="en-US" dirty="0" smtClean="0"/>
          </a:p>
        </p:txBody>
      </p:sp>
      <p:sp>
        <p:nvSpPr>
          <p:cNvPr id="12" name="文本占位符 12"/>
          <p:cNvSpPr txBox="1"/>
          <p:nvPr>
            <p:custDataLst>
              <p:tags r:id="rId2"/>
            </p:custDataLst>
          </p:nvPr>
        </p:nvSpPr>
        <p:spPr>
          <a:xfrm>
            <a:off x="2595046" y="2170523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 </a:t>
            </a:r>
            <a:r>
              <a:rPr lang="zh-CN" altLang="en-US" dirty="0" smtClean="0"/>
              <a:t>· 吞食时，若为强酸，立刻服用牛奶，水，氢氧化铝凝胶等</a:t>
            </a:r>
            <a:endParaRPr lang="zh-CN" altLang="en-US" dirty="0" smtClean="0"/>
          </a:p>
        </p:txBody>
      </p:sp>
      <p:sp>
        <p:nvSpPr>
          <p:cNvPr id="13" name="文本占位符 14"/>
          <p:cNvSpPr txBox="1"/>
          <p:nvPr>
            <p:custDataLst>
              <p:tags r:id="rId3"/>
            </p:custDataLst>
          </p:nvPr>
        </p:nvSpPr>
        <p:spPr>
          <a:xfrm>
            <a:off x="2595046" y="3193201"/>
            <a:ext cx="7420824" cy="8477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2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 </a:t>
            </a:r>
            <a:r>
              <a:rPr lang="zh-CN" altLang="en-US" dirty="0" smtClean="0"/>
              <a:t>· 若为强碱，，直接用</a:t>
            </a:r>
            <a:r>
              <a:rPr lang="en-US" altLang="zh-CN" dirty="0" smtClean="0"/>
              <a:t>1%</a:t>
            </a:r>
            <a:r>
              <a:rPr lang="zh-CN" altLang="en-US" dirty="0" smtClean="0"/>
              <a:t>的醋酸水溶液清洗，立然后服用稀食用醋</a:t>
            </a:r>
            <a:endParaRPr lang="zh-CN" altLang="en-US" dirty="0" smtClean="0"/>
          </a:p>
        </p:txBody>
      </p:sp>
      <p:sp>
        <p:nvSpPr>
          <p:cNvPr id="14" name="文本占位符 3"/>
          <p:cNvSpPr txBox="1"/>
          <p:nvPr>
            <p:custDataLst>
              <p:tags r:id="rId4"/>
            </p:custDataLst>
          </p:nvPr>
        </p:nvSpPr>
        <p:spPr>
          <a:xfrm>
            <a:off x="2595046" y="4214305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 </a:t>
            </a:r>
            <a:r>
              <a:rPr lang="zh-CN" altLang="en-US" dirty="0" smtClean="0"/>
              <a:t>· 吸入有毒气体时，应立刻转移到空气清新的地方</a:t>
            </a:r>
            <a:endParaRPr lang="zh-CN" altLang="en-US" dirty="0" smtClean="0"/>
          </a:p>
        </p:txBody>
      </p:sp>
      <p:sp>
        <p:nvSpPr>
          <p:cNvPr id="15" name="文本占位符 7"/>
          <p:cNvSpPr txBox="1"/>
          <p:nvPr>
            <p:custDataLst>
              <p:tags r:id="rId5"/>
            </p:custDataLst>
          </p:nvPr>
        </p:nvSpPr>
        <p:spPr>
          <a:xfrm>
            <a:off x="2595046" y="5236984"/>
            <a:ext cx="7420824" cy="85067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zh-CN" altLang="en-US" sz="2800" dirty="0" smtClean="0"/>
              <a:t>请在此处添加文本</a:t>
            </a:r>
            <a:endParaRPr lang="zh-CN" altLang="en-US" sz="2800" dirty="0" smtClean="0"/>
          </a:p>
        </p:txBody>
      </p:sp>
    </p:spTree>
    <p:custDataLst>
      <p:tags r:id="rId6"/>
    </p:custData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实验室用电安全</a:t>
            </a:r>
            <a:endParaRPr lang="zh-CN" altLang="en-US" dirty="0" smtClean="0"/>
          </a:p>
        </p:txBody>
      </p:sp>
      <p:sp>
        <p:nvSpPr>
          <p:cNvPr id="12" name="文本占位符 12"/>
          <p:cNvSpPr txBox="1"/>
          <p:nvPr>
            <p:custDataLst>
              <p:tags r:id="rId2"/>
            </p:custDataLst>
          </p:nvPr>
        </p:nvSpPr>
        <p:spPr>
          <a:xfrm>
            <a:off x="2595046" y="2170523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</a:t>
            </a:r>
            <a:r>
              <a:rPr lang="zh-CN" altLang="en-US" dirty="0" smtClean="0"/>
              <a:t>·实验室用电要根据设备及房间用电总功率配备电源</a:t>
            </a:r>
            <a:endParaRPr lang="zh-CN" altLang="en-US" dirty="0" smtClean="0"/>
          </a:p>
        </p:txBody>
      </p:sp>
      <p:sp>
        <p:nvSpPr>
          <p:cNvPr id="13" name="文本占位符 14"/>
          <p:cNvSpPr txBox="1"/>
          <p:nvPr>
            <p:custDataLst>
              <p:tags r:id="rId3"/>
            </p:custDataLst>
          </p:nvPr>
        </p:nvSpPr>
        <p:spPr>
          <a:xfrm>
            <a:off x="2595046" y="3193201"/>
            <a:ext cx="7420824" cy="8477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</a:t>
            </a:r>
            <a:r>
              <a:rPr lang="zh-CN" altLang="en-US" dirty="0" smtClean="0"/>
              <a:t>·实验室电源电压要稳定</a:t>
            </a:r>
            <a:endParaRPr lang="zh-CN" altLang="en-US" dirty="0" smtClean="0"/>
          </a:p>
        </p:txBody>
      </p:sp>
      <p:sp>
        <p:nvSpPr>
          <p:cNvPr id="14" name="文本占位符 3"/>
          <p:cNvSpPr txBox="1"/>
          <p:nvPr>
            <p:custDataLst>
              <p:tags r:id="rId4"/>
            </p:custDataLst>
          </p:nvPr>
        </p:nvSpPr>
        <p:spPr>
          <a:xfrm>
            <a:off x="2595046" y="4214305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</a:t>
            </a:r>
            <a:r>
              <a:rPr lang="zh-CN" altLang="en-US" dirty="0" smtClean="0"/>
              <a:t>·实验室的精密仪器要有稳压</a:t>
            </a:r>
            <a:endParaRPr lang="zh-CN" altLang="en-US" dirty="0" smtClean="0"/>
          </a:p>
        </p:txBody>
      </p:sp>
      <p:sp>
        <p:nvSpPr>
          <p:cNvPr id="15" name="文本占位符 7"/>
          <p:cNvSpPr txBox="1"/>
          <p:nvPr>
            <p:custDataLst>
              <p:tags r:id="rId5"/>
            </p:custDataLst>
          </p:nvPr>
        </p:nvSpPr>
        <p:spPr>
          <a:xfrm>
            <a:off x="2595046" y="5236984"/>
            <a:ext cx="7420824" cy="85067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·电源要有地线</a:t>
            </a:r>
            <a:endParaRPr lang="zh-CN" altLang="en-US" sz="2800" dirty="0" smtClean="0"/>
          </a:p>
        </p:txBody>
      </p:sp>
    </p:spTree>
    <p:custDataLst>
      <p:tags r:id="rId6"/>
    </p:custDataLst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有毒有害化学物质的处理</a:t>
            </a:r>
            <a:endParaRPr lang="zh-CN" altLang="en-US" dirty="0" smtClean="0"/>
          </a:p>
        </p:txBody>
      </p:sp>
      <p:sp>
        <p:nvSpPr>
          <p:cNvPr id="12" name="文本占位符 12"/>
          <p:cNvSpPr txBox="1"/>
          <p:nvPr>
            <p:custDataLst>
              <p:tags r:id="rId2"/>
            </p:custDataLst>
          </p:nvPr>
        </p:nvSpPr>
        <p:spPr>
          <a:xfrm>
            <a:off x="2595046" y="2170523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1</a:t>
            </a:r>
            <a:r>
              <a:rPr lang="zh-CN" altLang="en-US" dirty="0" smtClean="0"/>
              <a:t>·无机酸类：将废酸倒入过量氢氧化钙水溶液或用废碱中和，然后用大量水清洗</a:t>
            </a:r>
            <a:endParaRPr lang="zh-CN" altLang="en-US" dirty="0" smtClean="0"/>
          </a:p>
        </p:txBody>
      </p:sp>
      <p:sp>
        <p:nvSpPr>
          <p:cNvPr id="13" name="文本占位符 14"/>
          <p:cNvSpPr txBox="1"/>
          <p:nvPr>
            <p:custDataLst>
              <p:tags r:id="rId3"/>
            </p:custDataLst>
          </p:nvPr>
        </p:nvSpPr>
        <p:spPr>
          <a:xfrm>
            <a:off x="2610286" y="3117001"/>
            <a:ext cx="7420824" cy="8477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2</a:t>
            </a:r>
            <a:r>
              <a:rPr lang="zh-CN" altLang="en-US" dirty="0" smtClean="0"/>
              <a:t>·氢氧化钠，氨水：用盐酸水溶液中和后，再用大量水冲洗</a:t>
            </a:r>
            <a:endParaRPr lang="zh-CN" altLang="en-US" dirty="0" smtClean="0"/>
          </a:p>
        </p:txBody>
      </p:sp>
      <p:sp>
        <p:nvSpPr>
          <p:cNvPr id="14" name="文本占位符 3"/>
          <p:cNvSpPr txBox="1"/>
          <p:nvPr>
            <p:custDataLst>
              <p:tags r:id="rId4"/>
            </p:custDataLst>
          </p:nvPr>
        </p:nvSpPr>
        <p:spPr>
          <a:xfrm>
            <a:off x="2595046" y="4214305"/>
            <a:ext cx="7420824" cy="8493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dirty="0" smtClean="0"/>
              <a:t>3</a:t>
            </a:r>
            <a:r>
              <a:rPr lang="zh-CN" altLang="en-US" dirty="0" smtClean="0"/>
              <a:t>·含氰废液：加入氢氧化使</a:t>
            </a:r>
            <a:r>
              <a:rPr lang="en-US" altLang="zh-CN" dirty="0" smtClean="0"/>
              <a:t>PH</a:t>
            </a:r>
            <a:r>
              <a:rPr lang="zh-CN" altLang="en-US" dirty="0" smtClean="0"/>
              <a:t>》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，加入高锰酸钾溶液，使</a:t>
            </a:r>
            <a:r>
              <a:rPr lang="en-US" altLang="zh-CN" dirty="0" smtClean="0"/>
              <a:t>CN-</a:t>
            </a:r>
            <a:r>
              <a:rPr lang="zh-CN" altLang="en-US" dirty="0" smtClean="0"/>
              <a:t>氧化分解</a:t>
            </a:r>
            <a:endParaRPr lang="zh-CN" altLang="en-US" dirty="0" smtClean="0"/>
          </a:p>
        </p:txBody>
      </p:sp>
      <p:sp>
        <p:nvSpPr>
          <p:cNvPr id="15" name="文本占位符 7"/>
          <p:cNvSpPr txBox="1"/>
          <p:nvPr>
            <p:custDataLst>
              <p:tags r:id="rId5"/>
            </p:custDataLst>
          </p:nvPr>
        </p:nvSpPr>
        <p:spPr>
          <a:xfrm>
            <a:off x="2595046" y="5236984"/>
            <a:ext cx="7420824" cy="85067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zh-CN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</a:lvl9pPr>
          </a:lstStyle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·可燃有机物：焚烧炉焚烧</a:t>
            </a:r>
            <a:endParaRPr lang="zh-CN" altLang="en-US" sz="2800" dirty="0" smtClean="0"/>
          </a:p>
        </p:txBody>
      </p:sp>
    </p:spTree>
    <p:custDataLst>
      <p:tags r:id="rId6"/>
    </p:custDataLst>
  </p:cSld>
  <p:clrMapOvr>
    <a:masterClrMapping/>
  </p:clrMapOvr>
  <p:transition>
    <p:zoom/>
  </p:transition>
</p:sld>
</file>

<file path=ppt/tags/tag1.xml><?xml version="1.0" encoding="utf-8"?>
<p:tagLst xmlns:p="http://schemas.openxmlformats.org/presentationml/2006/main">
  <p:tag name="KSO_WM_BEAUTIFY_FLAG" val="#wm#"/>
  <p:tag name="KSO_WM_UNIT_TYPE" val="i"/>
  <p:tag name="KSO_WM_UNIT_ID" val="258*i*2"/>
  <p:tag name="KSO_WM_TEMPLATE_CATEGORY" val="custom"/>
  <p:tag name="KSO_WM_TEMPLATE_INDEX" val="43"/>
</p:tagLst>
</file>

<file path=ppt/tags/tag10.xml><?xml version="1.0" encoding="utf-8"?>
<p:tagLst xmlns:p="http://schemas.openxmlformats.org/presentationml/2006/main">
  <p:tag name="KSO_WM_BEAUTIFY_FLAG" val="#wm#"/>
  <p:tag name="KSO_WM_UNIT_TYPE" val="i"/>
  <p:tag name="KSO_WM_UNIT_ID" val="258*i*10"/>
  <p:tag name="KSO_WM_TEMPLATE_CATEGORY" val="custom"/>
  <p:tag name="KSO_WM_TEMPLATE_INDEX" val="43"/>
</p:tagLst>
</file>

<file path=ppt/tags/tag11.xml><?xml version="1.0" encoding="utf-8"?>
<p:tagLst xmlns:p="http://schemas.openxmlformats.org/presentationml/2006/main">
  <p:tag name="KSO_WM_BEAUTIFY_FLAG" val="#wm#"/>
  <p:tag name="KSO_WM_UNIT_TYPE" val="i"/>
  <p:tag name="KSO_WM_UNIT_ID" val="258*i*11"/>
  <p:tag name="KSO_WM_TEMPLATE_CATEGORY" val="custom"/>
  <p:tag name="KSO_WM_TEMPLATE_INDEX" val="43"/>
</p:tagLst>
</file>

<file path=ppt/tags/tag12.xml><?xml version="1.0" encoding="utf-8"?>
<p:tagLst xmlns:p="http://schemas.openxmlformats.org/presentationml/2006/main">
  <p:tag name="KSO_WM_BEAUTIFY_FLAG" val="#wm#"/>
  <p:tag name="KSO_WM_UNIT_TYPE" val="i"/>
  <p:tag name="KSO_WM_UNIT_ID" val="258*i*12"/>
  <p:tag name="KSO_WM_TEMPLATE_CATEGORY" val="custom"/>
  <p:tag name="KSO_WM_TEMPLATE_INDEX" val="43"/>
</p:tagLst>
</file>

<file path=ppt/tags/tag13.xml><?xml version="1.0" encoding="utf-8"?>
<p:tagLst xmlns:p="http://schemas.openxmlformats.org/presentationml/2006/main">
  <p:tag name="KSO_WM_BEAUTIFY_FLAG" val="#wm#"/>
  <p:tag name="KSO_WM_UNIT_TYPE" val="i"/>
  <p:tag name="KSO_WM_UNIT_ID" val="258*i*13"/>
  <p:tag name="KSO_WM_TEMPLATE_CATEGORY" val="custom"/>
  <p:tag name="KSO_WM_TEMPLATE_INDEX" val="43"/>
</p:tagLst>
</file>

<file path=ppt/tags/tag14.xml><?xml version="1.0" encoding="utf-8"?>
<p:tagLst xmlns:p="http://schemas.openxmlformats.org/presentationml/2006/main">
  <p:tag name="KSO_WM_BEAUTIFY_FLAG" val="#wm#"/>
  <p:tag name="KSO_WM_UNIT_TYPE" val="i"/>
  <p:tag name="KSO_WM_UNIT_ID" val="258*i*14"/>
  <p:tag name="KSO_WM_TEMPLATE_CATEGORY" val="custom"/>
  <p:tag name="KSO_WM_TEMPLATE_INDEX" val="43"/>
</p:tagLst>
</file>

<file path=ppt/tags/tag15.xml><?xml version="1.0" encoding="utf-8"?>
<p:tagLst xmlns:p="http://schemas.openxmlformats.org/presentationml/2006/main">
  <p:tag name="KSO_WM_TEMPLATE_CATEGORY" val="custom"/>
  <p:tag name="KSO_WM_TEMPLATE_INDEX" val="160043"/>
</p:tagLst>
</file>

<file path=ppt/tags/tag1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49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1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49*l_h_f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1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49*l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1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49*l_h_f*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2.xml><?xml version="1.0" encoding="utf-8"?>
<p:tagLst xmlns:p="http://schemas.openxmlformats.org/presentationml/2006/main">
  <p:tag name="KSO_WM_BEAUTIFY_FLAG" val="#wm#"/>
  <p:tag name="KSO_WM_UNIT_TYPE" val="i"/>
  <p:tag name="KSO_WM_UNIT_ID" val="258*i*9"/>
  <p:tag name="KSO_WM_TEMPLATE_CATEGORY" val="custom"/>
  <p:tag name="KSO_WM_TEMPLATE_INDEX" val="43"/>
</p:tagLst>
</file>

<file path=ppt/tags/tag2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49*l_h_f*1_4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21.xml><?xml version="1.0" encoding="utf-8"?>
<p:tagLst xmlns:p="http://schemas.openxmlformats.org/presentationml/2006/main">
  <p:tag name="KSO_WM_SLIDE_ID" val="150995249"/>
  <p:tag name="KSO_WM_SLIDE_INDEX" val="26"/>
  <p:tag name="KSO_WM_SLIDE_ITEM_CNT" val="4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2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1"/>
  <p:tag name="KSO_WM_UNIT_ID" val="150995290*p_i*1_1"/>
  <p:tag name="KSO_WM_UNIT_CLEAR" val="1"/>
  <p:tag name="KSO_WM_UNIT_LAYERLEVEL" val="1_1"/>
  <p:tag name="KSO_WM_BEAUTIFY_FLAG" val="#wm#"/>
  <p:tag name="KSO_WM_DIAGRAM_GROUP_CODE" val="第十四组"/>
</p:tagLst>
</file>

<file path=ppt/tags/tag2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2"/>
  <p:tag name="KSO_WM_UNIT_ID" val="150995290*p_i*1_2"/>
  <p:tag name="KSO_WM_UNIT_CLEAR" val="1"/>
  <p:tag name="KSO_WM_UNIT_LAYERLEVEL" val="1_1"/>
  <p:tag name="KSO_WM_BEAUTIFY_FLAG" val="#wm#"/>
  <p:tag name="KSO_WM_DIAGRAM_GROUP_CODE" val="第十四组"/>
</p:tagLst>
</file>

<file path=ppt/tags/tag2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3"/>
  <p:tag name="KSO_WM_UNIT_ID" val="150995290*p_i*1_3"/>
  <p:tag name="KSO_WM_UNIT_CLEAR" val="1"/>
  <p:tag name="KSO_WM_UNIT_LAYERLEVEL" val="1_1"/>
  <p:tag name="KSO_WM_BEAUTIFY_FLAG" val="#wm#"/>
  <p:tag name="KSO_WM_DIAGRAM_GROUP_CODE" val="第十四组"/>
</p:tagLst>
</file>

<file path=ppt/tags/tag2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4"/>
  <p:tag name="KSO_WM_UNIT_ID" val="150995290*p_i*1_4"/>
  <p:tag name="KSO_WM_UNIT_CLEAR" val="1"/>
  <p:tag name="KSO_WM_UNIT_LAYERLEVEL" val="1_1"/>
  <p:tag name="KSO_WM_BEAUTIFY_FLAG" val="#wm#"/>
  <p:tag name="KSO_WM_DIAGRAM_GROUP_CODE" val="第十四组"/>
</p:tagLst>
</file>

<file path=ppt/tags/tag2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5"/>
  <p:tag name="KSO_WM_UNIT_ID" val="150995290*p_i*1_5"/>
  <p:tag name="KSO_WM_UNIT_CLEAR" val="1"/>
  <p:tag name="KSO_WM_UNIT_LAYERLEVEL" val="1_1"/>
  <p:tag name="KSO_WM_BEAUTIFY_FLAG" val="#wm#"/>
  <p:tag name="KSO_WM_DIAGRAM_GROUP_CODE" val="第十四组"/>
</p:tagLst>
</file>

<file path=ppt/tags/tag2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i"/>
  <p:tag name="KSO_WM_UNIT_INDEX" val="1_6"/>
  <p:tag name="KSO_WM_UNIT_ID" val="150995290*p_i*1_6"/>
  <p:tag name="KSO_WM_UNIT_CLEAR" val="1"/>
  <p:tag name="KSO_WM_UNIT_LAYERLEVEL" val="1_1"/>
  <p:tag name="KSO_WM_BEAUTIFY_FLAG" val="#wm#"/>
  <p:tag name="KSO_WM_DIAGRAM_GROUP_CODE" val="第十四组"/>
</p:tagLst>
</file>

<file path=ppt/tags/tag2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1_1"/>
  <p:tag name="KSO_WM_UNIT_ID" val="150995290*p_h_f*1_1_1"/>
  <p:tag name="KSO_WM_UNIT_CLEAR" val="1"/>
  <p:tag name="KSO_WM_UNIT_LAYERLEVEL" val="1_1_1"/>
  <p:tag name="KSO_WM_UNIT_VALUE" val="54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</p:tagLst>
</file>

<file path=ppt/tags/tag2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2_1"/>
  <p:tag name="KSO_WM_UNIT_ID" val="150995290*p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</p:tagLst>
</file>

<file path=ppt/tags/tag3.xml><?xml version="1.0" encoding="utf-8"?>
<p:tagLst xmlns:p="http://schemas.openxmlformats.org/presentationml/2006/main">
  <p:tag name="KSO_WM_BEAUTIFY_FLAG" val="#wm#"/>
  <p:tag name="KSO_WM_UNIT_TYPE" val="i"/>
  <p:tag name="KSO_WM_UNIT_ID" val="258*i*10"/>
  <p:tag name="KSO_WM_TEMPLATE_CATEGORY" val="custom"/>
  <p:tag name="KSO_WM_TEMPLATE_INDEX" val="43"/>
</p:tagLst>
</file>

<file path=ppt/tags/tag3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2_2"/>
  <p:tag name="KSO_WM_UNIT_ID" val="150995290*p_h_f*1_2_2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</p:tagLst>
</file>

<file path=ppt/tags/tag3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2_3"/>
  <p:tag name="KSO_WM_UNIT_ID" val="150995290*p_h_f*1_2_3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</p:tagLst>
</file>

<file path=ppt/tags/tag3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p_h_f"/>
  <p:tag name="KSO_WM_UNIT_INDEX" val="1_2_4"/>
  <p:tag name="KSO_WM_UNIT_ID" val="150995290*p_h_f*1_2_4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十四组"/>
</p:tagLst>
</file>

<file path=ppt/tags/tag33.xml><?xml version="1.0" encoding="utf-8"?>
<p:tagLst xmlns:p="http://schemas.openxmlformats.org/presentationml/2006/main">
  <p:tag name="KSO_WM_SLIDE_ID" val="150995290"/>
  <p:tag name="KSO_WM_SLIDE_INDEX" val="35"/>
  <p:tag name="KSO_WM_SLIDE_ITEM_CNT" val="5"/>
  <p:tag name="KSO_WM_SLIDE_LAYOUT" val="p"/>
  <p:tag name="KSO_WM_SLIDE_LAYOUT_CNT" val="1"/>
  <p:tag name="KSO_WM_SLIDE_TYPE" val="text"/>
  <p:tag name="KSO_WM_BEAUTIFY_FLAG" val="#wm#"/>
  <p:tag name="KSO_WM_SLIDE_POSITION" val="86*45"/>
  <p:tag name="KSO_WM_SLIDE_SIZE" val="787*449"/>
  <p:tag name="KSO_WM_TEMPLATE_CATEGORY" val="custom"/>
  <p:tag name="KSO_WM_TEMPLATE_INDEX" val="160043"/>
  <p:tag name="KSO_WM_TAG_VERSION" val="1.0"/>
  <p:tag name="KSO_WM_DIAGRAM_GROUP_CODE" val="第十四组"/>
</p:tagLst>
</file>

<file path=ppt/tags/tag3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50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3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50*l_h_f*1_1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3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50*l_h_f*1_2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3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50*l_h_f*1_3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3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50*l_h_f*1_4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3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5_1"/>
  <p:tag name="KSO_WM_UNIT_ID" val="150995250*l_h_f*1_5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4.xml><?xml version="1.0" encoding="utf-8"?>
<p:tagLst xmlns:p="http://schemas.openxmlformats.org/presentationml/2006/main">
  <p:tag name="KSO_WM_BEAUTIFY_FLAG" val="#wm#"/>
  <p:tag name="KSO_WM_UNIT_TYPE" val="i"/>
  <p:tag name="KSO_WM_UNIT_ID" val="258*i*11"/>
  <p:tag name="KSO_WM_TEMPLATE_CATEGORY" val="custom"/>
  <p:tag name="KSO_WM_TEMPLATE_INDEX" val="43"/>
</p:tagLst>
</file>

<file path=ppt/tags/tag40.xml><?xml version="1.0" encoding="utf-8"?>
<p:tagLst xmlns:p="http://schemas.openxmlformats.org/presentationml/2006/main">
  <p:tag name="KSO_WM_SLIDE_ID" val="150995250"/>
  <p:tag name="KSO_WM_SLIDE_INDEX" val="40"/>
  <p:tag name="KSO_WM_SLIDE_ITEM_CNT" val="5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4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49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4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49*l_h_f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4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49*l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4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49*l_h_f*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4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49*l_h_f*1_4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46.xml><?xml version="1.0" encoding="utf-8"?>
<p:tagLst xmlns:p="http://schemas.openxmlformats.org/presentationml/2006/main">
  <p:tag name="KSO_WM_SLIDE_ID" val="150995249"/>
  <p:tag name="KSO_WM_SLIDE_INDEX" val="26"/>
  <p:tag name="KSO_WM_SLIDE_ITEM_CNT" val="4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4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49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4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49*l_h_f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4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49*l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5.xml><?xml version="1.0" encoding="utf-8"?>
<p:tagLst xmlns:p="http://schemas.openxmlformats.org/presentationml/2006/main">
  <p:tag name="KSO_WM_BEAUTIFY_FLAG" val="#wm#"/>
  <p:tag name="KSO_WM_UNIT_TYPE" val="i"/>
  <p:tag name="KSO_WM_UNIT_ID" val="258*i*12"/>
  <p:tag name="KSO_WM_TEMPLATE_CATEGORY" val="custom"/>
  <p:tag name="KSO_WM_TEMPLATE_INDEX" val="43"/>
</p:tagLst>
</file>

<file path=ppt/tags/tag5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49*l_h_f*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5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49*l_h_f*1_4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52.xml><?xml version="1.0" encoding="utf-8"?>
<p:tagLst xmlns:p="http://schemas.openxmlformats.org/presentationml/2006/main">
  <p:tag name="KSO_WM_SLIDE_ID" val="150995249"/>
  <p:tag name="KSO_WM_SLIDE_INDEX" val="26"/>
  <p:tag name="KSO_WM_SLIDE_ITEM_CNT" val="4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5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49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5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49*l_h_f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5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49*l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5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49*l_h_f*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5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49*l_h_f*1_4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58.xml><?xml version="1.0" encoding="utf-8"?>
<p:tagLst xmlns:p="http://schemas.openxmlformats.org/presentationml/2006/main">
  <p:tag name="KSO_WM_SLIDE_ID" val="150995249"/>
  <p:tag name="KSO_WM_SLIDE_INDEX" val="26"/>
  <p:tag name="KSO_WM_SLIDE_ITEM_CNT" val="4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5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49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6.xml><?xml version="1.0" encoding="utf-8"?>
<p:tagLst xmlns:p="http://schemas.openxmlformats.org/presentationml/2006/main">
  <p:tag name="KSO_WM_BEAUTIFY_FLAG" val="#wm#"/>
  <p:tag name="KSO_WM_UNIT_TYPE" val="i"/>
  <p:tag name="KSO_WM_UNIT_ID" val="258*i*13"/>
  <p:tag name="KSO_WM_TEMPLATE_CATEGORY" val="custom"/>
  <p:tag name="KSO_WM_TEMPLATE_INDEX" val="43"/>
</p:tagLst>
</file>

<file path=ppt/tags/tag60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49*l_h_f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6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49*l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6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49*l_h_f*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6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49*l_h_f*1_4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64.xml><?xml version="1.0" encoding="utf-8"?>
<p:tagLst xmlns:p="http://schemas.openxmlformats.org/presentationml/2006/main">
  <p:tag name="KSO_WM_SLIDE_ID" val="150995249"/>
  <p:tag name="KSO_WM_SLIDE_INDEX" val="26"/>
  <p:tag name="KSO_WM_SLIDE_ITEM_CNT" val="4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6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49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6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49*l_h_f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67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49*l_h_f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68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49*l_h_f*1_3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69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49*l_h_f*1_4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7.xml><?xml version="1.0" encoding="utf-8"?>
<p:tagLst xmlns:p="http://schemas.openxmlformats.org/presentationml/2006/main">
  <p:tag name="KSO_WM_BEAUTIFY_FLAG" val="#wm#"/>
  <p:tag name="KSO_WM_UNIT_TYPE" val="i"/>
  <p:tag name="KSO_WM_UNIT_ID" val="258*i*14"/>
  <p:tag name="KSO_WM_TEMPLATE_CATEGORY" val="custom"/>
  <p:tag name="KSO_WM_TEMPLATE_INDEX" val="43"/>
</p:tagLst>
</file>

<file path=ppt/tags/tag70.xml><?xml version="1.0" encoding="utf-8"?>
<p:tagLst xmlns:p="http://schemas.openxmlformats.org/presentationml/2006/main">
  <p:tag name="KSO_WM_SLIDE_ID" val="150995249"/>
  <p:tag name="KSO_WM_SLIDE_INDEX" val="26"/>
  <p:tag name="KSO_WM_SLIDE_ITEM_CNT" val="4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71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a"/>
  <p:tag name="KSO_WM_UNIT_INDEX" val="1"/>
  <p:tag name="KSO_WM_UNIT_ID" val="150995250*a*1"/>
  <p:tag name="KSO_WM_UNIT_CLEAR" val="1"/>
  <p:tag name="KSO_WM_UNIT_LAYERLEVEL" val="1"/>
  <p:tag name="KSO_WM_UNIT_ISCONTENTSTITLE" val="1"/>
  <p:tag name="KSO_WM_UNIT_VALUE" val="40"/>
  <p:tag name="KSO_WM_UNIT_HIGHLIGHT" val="0"/>
  <p:tag name="KSO_WM_UNIT_COMPATIBLE" val="0"/>
  <p:tag name="KSO_WM_UNIT_PRESET_TEXT" val="请在此处添加标题"/>
  <p:tag name="KSO_WM_BEAUTIFY_FLAG" val="#wm#"/>
</p:tagLst>
</file>

<file path=ppt/tags/tag72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1_1"/>
  <p:tag name="KSO_WM_UNIT_ID" val="150995250*l_h_f*1_1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73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2_1"/>
  <p:tag name="KSO_WM_UNIT_ID" val="150995250*l_h_f*1_2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74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3_1"/>
  <p:tag name="KSO_WM_UNIT_ID" val="150995250*l_h_f*1_3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75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4_1"/>
  <p:tag name="KSO_WM_UNIT_ID" val="150995250*l_h_f*1_4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76.xml><?xml version="1.0" encoding="utf-8"?>
<p:tagLst xmlns:p="http://schemas.openxmlformats.org/presentationml/2006/main">
  <p:tag name="KSO_WM_TAG_VERSION" val="1.0"/>
  <p:tag name="KSO_WM_TEMPLATE_CATEGORY" val="preset"/>
  <p:tag name="KSO_WM_TEMPLATE_INDEX" val="1"/>
  <p:tag name="KSO_WM_UNIT_TYPE" val="l_h_f"/>
  <p:tag name="KSO_WM_UNIT_INDEX" val="1_5_1"/>
  <p:tag name="KSO_WM_UNIT_ID" val="150995250*l_h_f*1_5_1"/>
  <p:tag name="KSO_WM_UNIT_CLEAR" val="1"/>
  <p:tag name="KSO_WM_UNIT_LAYERLEVEL" val="1_1_1"/>
  <p:tag name="KSO_WM_UNIT_VALUE" val="46"/>
  <p:tag name="KSO_WM_UNIT_HIGHLIGHT" val="0"/>
  <p:tag name="KSO_WM_UNIT_COMPATIBLE" val="0"/>
  <p:tag name="KSO_WM_UNIT_PRESET_TEXT" val="请在此处添加文本"/>
  <p:tag name="KSO_WM_BEAUTIFY_FLAG" val="#wm#"/>
  <p:tag name="KSO_WM_DIAGRAM_GROUP_CODE" val="第五组"/>
</p:tagLst>
</file>

<file path=ppt/tags/tag77.xml><?xml version="1.0" encoding="utf-8"?>
<p:tagLst xmlns:p="http://schemas.openxmlformats.org/presentationml/2006/main">
  <p:tag name="KSO_WM_SLIDE_ID" val="150995250"/>
  <p:tag name="KSO_WM_SLIDE_INDEX" val="40"/>
  <p:tag name="KSO_WM_SLIDE_ITEM_CNT" val="5"/>
  <p:tag name="KSO_WM_SLIDE_LAYOUT" val="a_l"/>
  <p:tag name="KSO_WM_SLIDE_LAYOUT_CNT" val="1_1"/>
  <p:tag name="KSO_WM_SLIDE_TYPE" val="contents"/>
  <p:tag name="KSO_WM_BEAUTIFY_FLAG" val="#wm#"/>
  <p:tag name="KSO_WM_TEMPLATE_CATEGORY" val="custom"/>
  <p:tag name="KSO_WM_TEMPLATE_INDEX" val="160043"/>
  <p:tag name="KSO_WM_TAG_VERSION" val="1.0"/>
  <p:tag name="KSO_WM_DIAGRAM_GROUP_CODE" val="第五组"/>
</p:tagLst>
</file>

<file path=ppt/tags/tag78.xml><?xml version="1.0" encoding="utf-8"?>
<p:tagLst xmlns:p="http://schemas.openxmlformats.org/presentationml/2006/main">
  <p:tag name="KSO_WM_TEMPLATE_CATEGORY" val="custom"/>
  <p:tag name="KSO_WM_TEMPLATE_INDEX" val="160043"/>
</p:tagLst>
</file>

<file path=ppt/tags/tag8.xml><?xml version="1.0" encoding="utf-8"?>
<p:tagLst xmlns:p="http://schemas.openxmlformats.org/presentationml/2006/main">
  <p:tag name="KSO_WM_BEAUTIFY_FLAG" val="#wm#"/>
  <p:tag name="KSO_WM_UNIT_TYPE" val="i"/>
  <p:tag name="KSO_WM_UNIT_ID" val="258*i*2"/>
  <p:tag name="KSO_WM_TEMPLATE_CATEGORY" val="custom"/>
  <p:tag name="KSO_WM_TEMPLATE_INDEX" val="43"/>
</p:tagLst>
</file>

<file path=ppt/tags/tag9.xml><?xml version="1.0" encoding="utf-8"?>
<p:tagLst xmlns:p="http://schemas.openxmlformats.org/presentationml/2006/main">
  <p:tag name="KSO_WM_BEAUTIFY_FLAG" val="#wm#"/>
  <p:tag name="KSO_WM_UNIT_TYPE" val="i"/>
  <p:tag name="KSO_WM_UNIT_ID" val="258*i*9"/>
  <p:tag name="KSO_WM_TEMPLATE_CATEGORY" val="custom"/>
  <p:tag name="KSO_WM_TEMPLATE_INDEX" val="43"/>
</p:tagLst>
</file>

<file path=ppt/theme/theme1.xml><?xml version="1.0" encoding="utf-8"?>
<a:theme xmlns:a="http://schemas.openxmlformats.org/drawingml/2006/main" name="自定义设计方案_2">
  <a:themeElements>
    <a:clrScheme name="自定义 1">
      <a:dk1>
        <a:srgbClr val="000000"/>
      </a:dk1>
      <a:lt1>
        <a:srgbClr val="FFFFFF"/>
      </a:lt1>
      <a:dk2>
        <a:srgbClr val="0E9651"/>
      </a:dk2>
      <a:lt2>
        <a:srgbClr val="808080"/>
      </a:lt2>
      <a:accent1>
        <a:srgbClr val="EBF092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_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lnDef>
  </a:objectDefaults>
  <a:extraClrSchemeLst>
    <a:extraClrScheme>
      <a:clrScheme name="自定义设计方案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1034</Words>
  <Application>WPS 演示</Application>
  <PresentationFormat>宽屏</PresentationFormat>
  <Paragraphs>103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自定义设计方案_2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希望大家遵守安全规则， 操作规范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2016-06-06T07:19:00Z</dcterms:created>
  <dcterms:modified xsi:type="dcterms:W3CDTF">2016-06-06T10:41:26Z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